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68" r:id="rId6"/>
    <p:sldId id="260" r:id="rId7"/>
    <p:sldId id="262" r:id="rId8"/>
    <p:sldId id="257" r:id="rId9"/>
    <p:sldId id="263" r:id="rId10"/>
    <p:sldId id="258" r:id="rId11"/>
    <p:sldId id="264" r:id="rId12"/>
    <p:sldId id="261" r:id="rId13"/>
    <p:sldId id="265" r:id="rId14"/>
    <p:sldId id="259" r:id="rId15"/>
    <p:sldId id="266" r:id="rId16"/>
    <p:sldId id="270" r:id="rId17"/>
  </p:sldIdLst>
  <p:sldSz cx="12192000" cy="6858000"/>
  <p:notesSz cx="6858000" cy="9144000"/>
  <p:custDataLst>
    <p:tags r:id="rId18"/>
  </p:custDataLst>
  <p:defaultTextStyle>
    <a:defPPr>
      <a:defRPr lang="en-G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77" dt="2026-09-10T08:31:59.252"/>
    <p1510:client id="{11387833-69DD-E848-639E-D58C5744B3C4}" v="17" dt="2026-09-10T08:20:15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39"/>
    <p:restoredTop sz="94694"/>
  </p:normalViewPr>
  <p:slideViewPr>
    <p:cSldViewPr snapToGrid="0">
      <p:cViewPr varScale="1">
        <p:scale>
          <a:sx n="103" d="100"/>
          <a:sy n="103" d="100"/>
        </p:scale>
        <p:origin x="13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BAE3B-F46E-226F-A9C4-86F8E8A23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1ECCE-C351-0F71-3AFE-959CB0643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740A7-AD71-B925-B89C-5FC9161AD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F7CBE-EEE7-4F15-28D0-DDA2822D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E5661-4755-CFA8-F060-99CAF2C01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92174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53E34-4953-F7CE-6C89-9AA92C053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6" y="365125"/>
            <a:ext cx="10436904" cy="1325563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G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C46FE-9F34-6702-6BDC-9245E099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896" y="1825625"/>
            <a:ext cx="10436904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E5541-CC45-8794-8C8C-620F4FB3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BA95B-AC6F-7DB6-479B-879520E72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78DBF-8E89-53BB-B1D9-A4F758CC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72315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545F-56E3-28AF-E879-2CD5E764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2AE16-9DFC-5654-6AB9-B2FDB6642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E4F51-A50D-4E60-BE43-C4899357E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8A178-7F24-FE54-03E1-EB0B3C83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82660-EDF7-9503-0B82-17F52271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089541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BFF11-6AC7-1679-0191-1DF85B91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6" y="365125"/>
            <a:ext cx="10278393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9C73C-D55E-C1D5-9486-BB1B56F31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6896" y="1825625"/>
            <a:ext cx="510290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6FBFD-D049-725A-E167-5E34FC246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0290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6E988-87A5-795C-53E3-3205ABC01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B3712-6960-3179-F8F2-BAFA6D67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62CD7-CEDA-6C3A-856C-EF74B66A7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94215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53BA2-AC42-F8B6-A5C8-E52CA7579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507A0-F42A-CFDB-6DEF-6D8CB6EB1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7EB34-AC8C-AE40-3665-DF0962B64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52B56B-6D72-5D06-632E-891DE2D4B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6B292-5011-B92F-AAA1-27D84C0EF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0C737E-DAF3-40E0-3BA1-58074BF3B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7620C0-EB13-8ECC-6A3E-E544759B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FE87E5-8305-8425-7737-C8CA5F553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1244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D0608-58D1-BD66-CC65-4BB3DEAB1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6" y="365125"/>
            <a:ext cx="10436904" cy="1325563"/>
          </a:xfrm>
        </p:spPr>
        <p:txBody>
          <a:bodyPr anchor="t"/>
          <a:lstStyle>
            <a:lvl1pPr>
              <a:defRPr>
                <a:solidFill>
                  <a:srgbClr val="002060"/>
                </a:solidFill>
                <a:latin typeface="Bello Caps Pro" panose="02000505040000020003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G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541D0-4771-EC8D-CF49-A67EAE018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AEA2B-B741-4106-BB2E-61D7A1E2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1A0A0-F46B-0F4B-A33F-409BF3293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196951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0B4F84-98BF-0A34-10B9-E8F701136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B6CA9-92F2-50A7-0E39-2A1894C54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13CA2-CDC0-557D-3C86-46EE7DDE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35370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1AC61-6E64-51C6-5563-994C411E9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7C743-5660-C65F-6724-37C5090EF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C1B94-7A81-8CFC-765A-E6FD237E0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25AA0-408D-4099-3810-6850D7665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06D85-C967-99EE-EBFF-430D24462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8B1CB-1094-C783-F55C-5C21F754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374062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0E99A-8DA9-90FD-BD80-3A1A45B7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7C0152-E2D3-3FC1-8368-9631AD204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3A0D7-6891-756E-18B0-CEB1B89E1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08333-9CB4-64E0-A620-A30678171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BF7BE-2C0B-DE2F-FF13-4CB0DBF45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D86A6-AEBA-3362-1C06-E3C94142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421874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E639C-F61B-FFD3-11D8-568A6D33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97E7E-0E53-8C03-5D33-792CEEA9A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EEADD-00B8-2D03-A8D6-01EA8BDE3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5D599-181F-1E96-E493-851B96346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3FEBA-E524-C2C0-17A8-D4A00938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1647256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F6D7E-82F6-C2F3-C59D-C7AB134B0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505AB-6856-7EC2-E77F-826A3E3DC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CCDC2-FEB0-292A-85AA-388ABF5BA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D56F4-9E25-1682-55C5-D29188602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4F3D9-CDCF-84AF-8C5F-05D180B18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235311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068EEF3-993B-E766-3B36-CD69B96D6DC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8B8336-F353-D24E-12B6-B4F764C7D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6" y="365125"/>
            <a:ext cx="104369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G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EA4A1-F19D-6B13-54AA-4B0023A66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6896" y="1825625"/>
            <a:ext cx="104369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FABCF-A385-1067-36F8-05850FE55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A2E05-16D7-374D-AAFE-802C31377D62}" type="datetimeFigureOut">
              <a:rPr lang="en-GD" smtClean="0"/>
              <a:t>09/10/2026</a:t>
            </a:fld>
            <a:endParaRPr lang="en-G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3DB79-ADB3-20B9-14B7-6CFE3CEBE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F9B14-D3BC-7E67-6367-B7B9EE035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1BDC13-4D85-E842-AD75-9F050290625C}" type="slidenum">
              <a:rPr lang="en-GD" smtClean="0"/>
              <a:t>‹#›</a:t>
            </a:fld>
            <a:endParaRPr lang="en-GD"/>
          </a:p>
        </p:txBody>
      </p:sp>
    </p:spTree>
    <p:extLst>
      <p:ext uri="{BB962C8B-B14F-4D97-AF65-F5344CB8AC3E}">
        <p14:creationId xmlns:p14="http://schemas.microsoft.com/office/powerpoint/2010/main" val="89291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>
              <a:lumMod val="90000"/>
              <a:lumOff val="10000"/>
            </a:schemeClr>
          </a:solidFill>
          <a:latin typeface="Bello Caps Pro" panose="0200050504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tppublishing.com/doi/epub/10.3138/jvme-2022-0098" TargetMode="External"/><Relationship Id="rId2" Type="http://schemas.openxmlformats.org/officeDocument/2006/relationships/hyperlink" Target="https://doi.org/10.3138/jvme-2023-015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orange gradient&#10;&#10;Description automatically generated">
            <a:extLst>
              <a:ext uri="{FF2B5EF4-FFF2-40B4-BE49-F238E27FC236}">
                <a16:creationId xmlns:a16="http://schemas.microsoft.com/office/drawing/2014/main" id="{04767BFC-83F1-7E37-24E7-9FDDA66C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218769" cy="446314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13D6633-678F-43B5-BEBB-E82FF9655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3992"/>
            <a:ext cx="10515600" cy="2797468"/>
          </a:xfrm>
        </p:spPr>
        <p:txBody>
          <a:bodyPr>
            <a:normAutofit/>
          </a:bodyPr>
          <a:lstStyle/>
          <a:p>
            <a:pPr algn="ctr"/>
            <a:r>
              <a:rPr lang="en-GB" sz="4600" dirty="0"/>
              <a:t>D</a:t>
            </a:r>
            <a:r>
              <a:rPr lang="en-GB" sz="4600" dirty="0">
                <a:solidFill>
                  <a:srgbClr val="002060"/>
                </a:solidFill>
                <a:latin typeface="Bello Caps Pro" panose="02000505040000020003" pitchFamily="2" charset="0"/>
              </a:rPr>
              <a:t>evelopment of curriculum leaders</a:t>
            </a:r>
            <a:br>
              <a:rPr lang="en-GB" dirty="0">
                <a:solidFill>
                  <a:srgbClr val="002060"/>
                </a:solidFill>
                <a:latin typeface="Bello Caps Pro" panose="02000505040000020003" pitchFamily="2" charset="0"/>
              </a:rPr>
            </a:br>
            <a:br>
              <a:rPr lang="en-GB" dirty="0">
                <a:solidFill>
                  <a:srgbClr val="002060"/>
                </a:solidFill>
                <a:latin typeface="Bello Caps Pro" panose="02000505040000020003" pitchFamily="2" charset="0"/>
              </a:rPr>
            </a:br>
            <a:r>
              <a:rPr lang="en-GB" sz="2800" dirty="0">
                <a:solidFill>
                  <a:srgbClr val="002060"/>
                </a:solidFill>
                <a:latin typeface="Bello Caps Pro" panose="02000505040000020003" pitchFamily="2" charset="0"/>
              </a:rPr>
              <a:t>Possible approaches to support </a:t>
            </a:r>
            <a:br>
              <a:rPr lang="en-GB" sz="2800" dirty="0">
                <a:solidFill>
                  <a:srgbClr val="002060"/>
                </a:solidFill>
                <a:latin typeface="Bello Caps Pro" panose="02000505040000020003" pitchFamily="2" charset="0"/>
              </a:rPr>
            </a:br>
            <a:r>
              <a:rPr lang="en-GB" sz="2800" dirty="0">
                <a:solidFill>
                  <a:srgbClr val="002060"/>
                </a:solidFill>
                <a:latin typeface="Bello Caps Pro" panose="02000505040000020003" pitchFamily="2" charset="0"/>
              </a:rPr>
              <a:t>current and aspiring curriculum leaders </a:t>
            </a:r>
            <a:endParaRPr lang="en-GD" sz="2700" dirty="0">
              <a:solidFill>
                <a:srgbClr val="002060"/>
              </a:solidFill>
              <a:latin typeface="Bello Caps Pro" panose="02000505040000020003" pitchFamily="2" charset="0"/>
            </a:endParaRP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74A8DFD8-2360-89E8-5597-7AD06A9528E6}"/>
              </a:ext>
            </a:extLst>
          </p:cNvPr>
          <p:cNvSpPr txBox="1">
            <a:spLocks/>
          </p:cNvSpPr>
          <p:nvPr/>
        </p:nvSpPr>
        <p:spPr>
          <a:xfrm>
            <a:off x="838200" y="4156397"/>
            <a:ext cx="10515600" cy="1292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sz="2400" dirty="0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Sheena Warman </a:t>
            </a:r>
            <a:r>
              <a:rPr lang="en-CA" sz="2400" dirty="0">
                <a:solidFill>
                  <a:schemeClr val="tx2"/>
                </a:solidFill>
                <a:ea typeface="Times New Roman" panose="02020603050405020304" pitchFamily="18" charset="0"/>
              </a:rPr>
              <a:t>&amp; Elizabeth Armitage-Chan</a:t>
            </a:r>
            <a:r>
              <a:rPr lang="en-CA" sz="2400" dirty="0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 (co-PIs), working with Melinda Bell; Martin Cake; Kate Cobb; Heidi </a:t>
            </a:r>
            <a:r>
              <a:rPr lang="en-CA" sz="2400" dirty="0" err="1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Janicke</a:t>
            </a:r>
            <a:r>
              <a:rPr lang="en-CA" sz="2400" dirty="0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; Sarah Kelly; Emma Read.</a:t>
            </a:r>
            <a:endParaRPr lang="en-GD" sz="1200" dirty="0">
              <a:solidFill>
                <a:schemeClr val="tx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E10E81-2D26-D717-E8D1-30455CEE1266}"/>
              </a:ext>
            </a:extLst>
          </p:cNvPr>
          <p:cNvSpPr txBox="1"/>
          <p:nvPr/>
        </p:nvSpPr>
        <p:spPr>
          <a:xfrm>
            <a:off x="2116666" y="5556250"/>
            <a:ext cx="8646583" cy="8572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/>
              <a:t>© 2026. Produced through a collaborative project involving colleagues at the University of Bristol, St George's University, Royal Veterinary College, Murdoch University, University of Nottingham, and The Ohio State University. Licensed under Creative Commons Attribution-</a:t>
            </a:r>
            <a:r>
              <a:rPr lang="en-US" sz="1200" dirty="0" err="1"/>
              <a:t>NonCommercial</a:t>
            </a:r>
            <a:r>
              <a:rPr lang="en-US" sz="1200" dirty="0"/>
              <a:t> 4.0 International (CC BY-NC 4.0). Artwork developed by colleagues at St George's University.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6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D1C2B-27E4-6784-2F9C-7CD998CE9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04" y="106570"/>
            <a:ext cx="10436904" cy="1325563"/>
          </a:xfrm>
        </p:spPr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3D20524-1E70-EB3A-D5F0-4BDE3C2A222D}"/>
              </a:ext>
            </a:extLst>
          </p:cNvPr>
          <p:cNvSpPr txBox="1">
            <a:spLocks/>
          </p:cNvSpPr>
          <p:nvPr/>
        </p:nvSpPr>
        <p:spPr>
          <a:xfrm>
            <a:off x="316004" y="818224"/>
            <a:ext cx="11318647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2400" b="1" dirty="0">
                <a:latin typeface="Aptos" panose="020B0004020202020204" pitchFamily="34" charset="0"/>
              </a:rPr>
              <a:t>Funding: </a:t>
            </a:r>
            <a:r>
              <a:rPr lang="en-US" sz="2400" dirty="0">
                <a:latin typeface="Aptos" panose="020B0004020202020204" pitchFamily="34" charset="0"/>
              </a:rPr>
              <a:t>This work is the product of an AAVMC CIVME (American Association of  Medical Colleges’ Council on International Veterinary Medical Education) research grant. </a:t>
            </a:r>
          </a:p>
          <a:p>
            <a:pPr marL="0" indent="0" fontAlgn="base">
              <a:buNone/>
            </a:pPr>
            <a:r>
              <a:rPr lang="en-US" sz="2400" b="1" dirty="0">
                <a:latin typeface="Aptos" panose="020B0004020202020204" pitchFamily="34" charset="0"/>
              </a:rPr>
              <a:t>Grant title: </a:t>
            </a:r>
            <a:r>
              <a:rPr lang="en-US" sz="2400" dirty="0">
                <a:latin typeface="Aptos" panose="020B0004020202020204" pitchFamily="34" charset="0"/>
              </a:rPr>
              <a:t>“What makes a curriculum leader in veterinary education?”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latin typeface="Aptos" panose="020B00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ptos" panose="020B0004020202020204" pitchFamily="34" charset="0"/>
              </a:rPr>
              <a:t>Contributors: </a:t>
            </a:r>
            <a:r>
              <a:rPr lang="en-C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Sheena Warman 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</a:rPr>
              <a:t>&amp; Elizabeth Armitage-Chan</a:t>
            </a:r>
            <a:r>
              <a:rPr lang="en-C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(co-PIs), working with Melinda Bell; Martin Cake; Kate Cobb; Heidi Janicke; Sarah Kelly; Emma Read.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en-US" sz="2400" b="1" dirty="0">
              <a:latin typeface="Aptos" panose="020B0004020202020204" pitchFamily="34" charset="0"/>
            </a:endParaRPr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50258E3-0166-B50C-A49C-9BD3F6994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760" y="4358494"/>
            <a:ext cx="2287334" cy="415401"/>
          </a:xfrm>
          <a:prstGeom prst="rect">
            <a:avLst/>
          </a:prstGeom>
        </p:spPr>
      </p:pic>
      <p:pic>
        <p:nvPicPr>
          <p:cNvPr id="11" name="Picture 10" descr="A logo for a university&#10;&#10;Description automatically generated">
            <a:extLst>
              <a:ext uri="{FF2B5EF4-FFF2-40B4-BE49-F238E27FC236}">
                <a16:creationId xmlns:a16="http://schemas.microsoft.com/office/drawing/2014/main" id="{5A48471F-2E98-2D72-B3B6-E71CFF8D4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760" y="3330252"/>
            <a:ext cx="1953441" cy="711023"/>
          </a:xfrm>
          <a:prstGeom prst="rect">
            <a:avLst/>
          </a:prstGeom>
        </p:spPr>
      </p:pic>
      <p:pic>
        <p:nvPicPr>
          <p:cNvPr id="13" name="Picture 12" descr="A close-up of a logo&#10;&#10;Description automatically generated">
            <a:extLst>
              <a:ext uri="{FF2B5EF4-FFF2-40B4-BE49-F238E27FC236}">
                <a16:creationId xmlns:a16="http://schemas.microsoft.com/office/drawing/2014/main" id="{A1A98FD2-0D5D-5EDF-5A88-23FAACCCA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1760" y="5169562"/>
            <a:ext cx="1766198" cy="3461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FCC2A3A-83DF-71D3-A37A-B551C3D23C82}"/>
              </a:ext>
            </a:extLst>
          </p:cNvPr>
          <p:cNvSpPr txBox="1"/>
          <p:nvPr/>
        </p:nvSpPr>
        <p:spPr>
          <a:xfrm>
            <a:off x="8939292" y="3541923"/>
            <a:ext cx="1456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Cobb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3EC694-6CE7-3E86-60B2-9D1167C58557}"/>
              </a:ext>
            </a:extLst>
          </p:cNvPr>
          <p:cNvSpPr txBox="1"/>
          <p:nvPr/>
        </p:nvSpPr>
        <p:spPr>
          <a:xfrm>
            <a:off x="8939292" y="4351888"/>
            <a:ext cx="252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Janicke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7D1373-8966-DD4E-45D8-0F6D9644DBD0}"/>
              </a:ext>
            </a:extLst>
          </p:cNvPr>
          <p:cNvSpPr txBox="1"/>
          <p:nvPr/>
        </p:nvSpPr>
        <p:spPr>
          <a:xfrm>
            <a:off x="9003916" y="5169562"/>
            <a:ext cx="252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Read</a:t>
            </a:r>
          </a:p>
        </p:txBody>
      </p:sp>
      <p:pic>
        <p:nvPicPr>
          <p:cNvPr id="22" name="Picture 21" descr="A flag with a red and green triangle and stars&#10;&#10;Description automatically generated">
            <a:extLst>
              <a:ext uri="{FF2B5EF4-FFF2-40B4-BE49-F238E27FC236}">
                <a16:creationId xmlns:a16="http://schemas.microsoft.com/office/drawing/2014/main" id="{AC3BCEE6-F391-806D-F36E-280770DD1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4202" y="4168943"/>
            <a:ext cx="1008072" cy="636242"/>
          </a:xfrm>
          <a:prstGeom prst="rect">
            <a:avLst/>
          </a:prstGeom>
        </p:spPr>
      </p:pic>
      <p:pic>
        <p:nvPicPr>
          <p:cNvPr id="24" name="Picture 23" descr="A flag with stars and stripes&#10;&#10;Description automatically generated">
            <a:extLst>
              <a:ext uri="{FF2B5EF4-FFF2-40B4-BE49-F238E27FC236}">
                <a16:creationId xmlns:a16="http://schemas.microsoft.com/office/drawing/2014/main" id="{4A3E8173-AF0F-BE0B-D572-9D83E2B1F8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4564" y="5130898"/>
            <a:ext cx="997710" cy="608360"/>
          </a:xfrm>
          <a:prstGeom prst="rect">
            <a:avLst/>
          </a:prstGeom>
        </p:spPr>
      </p:pic>
      <p:pic>
        <p:nvPicPr>
          <p:cNvPr id="27" name="Picture 26" descr="A flag with a cross with Great Britain in the background&#10;&#10;Description automatically generated">
            <a:extLst>
              <a:ext uri="{FF2B5EF4-FFF2-40B4-BE49-F238E27FC236}">
                <a16:creationId xmlns:a16="http://schemas.microsoft.com/office/drawing/2014/main" id="{49A22BBA-9927-8B5D-3E97-1ABD427234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3020" y="3367643"/>
            <a:ext cx="950437" cy="636243"/>
          </a:xfrm>
          <a:prstGeom prst="rect">
            <a:avLst/>
          </a:prstGeom>
        </p:spPr>
      </p:pic>
      <p:pic>
        <p:nvPicPr>
          <p:cNvPr id="10" name="Picture 9" descr="A purple sign with white text&#10;&#10;Description automatically generated">
            <a:extLst>
              <a:ext uri="{FF2B5EF4-FFF2-40B4-BE49-F238E27FC236}">
                <a16:creationId xmlns:a16="http://schemas.microsoft.com/office/drawing/2014/main" id="{80EB6D72-7427-DE29-DECD-ABB2889ED1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674" y="4845051"/>
            <a:ext cx="1489621" cy="739036"/>
          </a:xfrm>
          <a:prstGeom prst="rect">
            <a:avLst/>
          </a:prstGeom>
        </p:spPr>
      </p:pic>
      <p:pic>
        <p:nvPicPr>
          <p:cNvPr id="14" name="Picture 13" descr="A red text on a white background&#10;&#10;Description automatically generated">
            <a:extLst>
              <a:ext uri="{FF2B5EF4-FFF2-40B4-BE49-F238E27FC236}">
                <a16:creationId xmlns:a16="http://schemas.microsoft.com/office/drawing/2014/main" id="{6634C4C4-BCFA-950D-514F-597A8B4AE9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674" y="4087509"/>
            <a:ext cx="1811105" cy="4346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46E1B1-7942-FCF9-BF60-0ABE8B29D711}"/>
              </a:ext>
            </a:extLst>
          </p:cNvPr>
          <p:cNvSpPr txBox="1"/>
          <p:nvPr/>
        </p:nvSpPr>
        <p:spPr>
          <a:xfrm>
            <a:off x="2526397" y="3330252"/>
            <a:ext cx="1811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Warman and Kelly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7A50-1CE8-5FB5-8541-7B42201D90E7}"/>
              </a:ext>
            </a:extLst>
          </p:cNvPr>
          <p:cNvSpPr txBox="1"/>
          <p:nvPr/>
        </p:nvSpPr>
        <p:spPr>
          <a:xfrm>
            <a:off x="2526397" y="4209320"/>
            <a:ext cx="252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Bell and Cake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3F9577-75E7-E59E-8F18-AE82CB3744B8}"/>
              </a:ext>
            </a:extLst>
          </p:cNvPr>
          <p:cNvSpPr txBox="1"/>
          <p:nvPr/>
        </p:nvSpPr>
        <p:spPr>
          <a:xfrm>
            <a:off x="2489765" y="5000250"/>
            <a:ext cx="252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Armitage-Chan</a:t>
            </a:r>
          </a:p>
        </p:txBody>
      </p:sp>
      <p:pic>
        <p:nvPicPr>
          <p:cNvPr id="28" name="Picture 27" descr="A flag with a cross with Great Britain in the background&#10;&#10;Description automatically generated">
            <a:extLst>
              <a:ext uri="{FF2B5EF4-FFF2-40B4-BE49-F238E27FC236}">
                <a16:creationId xmlns:a16="http://schemas.microsoft.com/office/drawing/2014/main" id="{6F6F5D65-8A3C-FCA1-5850-88B4F73B1E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378" y="4929314"/>
            <a:ext cx="997710" cy="636243"/>
          </a:xfrm>
          <a:prstGeom prst="rect">
            <a:avLst/>
          </a:prstGeom>
        </p:spPr>
      </p:pic>
      <p:pic>
        <p:nvPicPr>
          <p:cNvPr id="29" name="Picture 28" descr="A flag with a cross with Great Britain in the background&#10;&#10;Description automatically generated">
            <a:extLst>
              <a:ext uri="{FF2B5EF4-FFF2-40B4-BE49-F238E27FC236}">
                <a16:creationId xmlns:a16="http://schemas.microsoft.com/office/drawing/2014/main" id="{1C468B39-6916-40D5-B375-E45222E24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7379" y="3312021"/>
            <a:ext cx="1013301" cy="636243"/>
          </a:xfrm>
          <a:prstGeom prst="rect">
            <a:avLst/>
          </a:prstGeom>
        </p:spPr>
      </p:pic>
      <p:pic>
        <p:nvPicPr>
          <p:cNvPr id="31" name="Picture 30" descr="A flag with white stars&#10;&#10;Description automatically generated">
            <a:extLst>
              <a:ext uri="{FF2B5EF4-FFF2-40B4-BE49-F238E27FC236}">
                <a16:creationId xmlns:a16="http://schemas.microsoft.com/office/drawing/2014/main" id="{DFCA48AF-07B7-D544-24FC-66E6202709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7379" y="4147500"/>
            <a:ext cx="950437" cy="62606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A8FACF4-D1A6-0406-9C36-9DDE0A738EA4}"/>
              </a:ext>
            </a:extLst>
          </p:cNvPr>
          <p:cNvSpPr txBox="1"/>
          <p:nvPr/>
        </p:nvSpPr>
        <p:spPr>
          <a:xfrm>
            <a:off x="108567" y="6382098"/>
            <a:ext cx="78375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ptos" panose="020B0004020202020204" pitchFamily="34" charset="0"/>
              </a:rPr>
              <a:t>Thanks to Sarah Gluschitz at St. George’s University for the Illustrations</a:t>
            </a:r>
            <a:endParaRPr lang="en-US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6C5F5A2-98DC-C0AA-6C9B-8785E25ABC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7170" y="5631544"/>
            <a:ext cx="3294572" cy="753354"/>
          </a:xfrm>
          <a:prstGeom prst="rect">
            <a:avLst/>
          </a:prstGeom>
        </p:spPr>
      </p:pic>
      <p:pic>
        <p:nvPicPr>
          <p:cNvPr id="1028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536AC12C-7C48-2C8D-E318-A9FAAAC4E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74" y="3362531"/>
            <a:ext cx="1811105" cy="52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13C7D6-DE86-4BCD-7E4C-1824B7E5E3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74976" y="6170405"/>
            <a:ext cx="2105025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48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two people&#10;&#10;Description automatically generated with medium confidence">
            <a:extLst>
              <a:ext uri="{FF2B5EF4-FFF2-40B4-BE49-F238E27FC236}">
                <a16:creationId xmlns:a16="http://schemas.microsoft.com/office/drawing/2014/main" id="{0280858B-4289-5CDC-6068-F36B563CD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" y="1778697"/>
            <a:ext cx="12202437" cy="482252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3DE8E77-3711-EE71-AE29-7D39E9FC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6" y="365125"/>
            <a:ext cx="10436903" cy="1325563"/>
          </a:xfrm>
        </p:spPr>
        <p:txBody>
          <a:bodyPr/>
          <a:lstStyle/>
          <a:p>
            <a:r>
              <a:rPr lang="en-GD" dirty="0"/>
              <a:t>Understand I</a:t>
            </a:r>
            <a:r>
              <a:rPr lang="en-GB" dirty="0"/>
              <a:t>n</a:t>
            </a:r>
            <a:r>
              <a:rPr lang="en-GD" dirty="0"/>
              <a:t>dividual motivations </a:t>
            </a:r>
            <a:br>
              <a:rPr lang="en-GD" dirty="0"/>
            </a:br>
            <a:r>
              <a:rPr lang="en-GD" dirty="0"/>
              <a:t>for curriculum leadership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4BA57F-2FF6-B92E-2F60-51746EEA0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A81B56B9-B8ED-75A5-5827-6743EDE6777A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1</a:t>
            </a:r>
            <a:endParaRPr lang="en-GD" dirty="0"/>
          </a:p>
        </p:txBody>
      </p:sp>
    </p:spTree>
    <p:extLst>
      <p:ext uri="{BB962C8B-B14F-4D97-AF65-F5344CB8AC3E}">
        <p14:creationId xmlns:p14="http://schemas.microsoft.com/office/powerpoint/2010/main" val="102506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DE8E77-3711-EE71-AE29-7D39E9FC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7" y="365125"/>
            <a:ext cx="5102904" cy="1325563"/>
          </a:xfrm>
        </p:spPr>
        <p:txBody>
          <a:bodyPr/>
          <a:lstStyle/>
          <a:p>
            <a:r>
              <a:rPr lang="en-US" dirty="0"/>
              <a:t>Faculty</a:t>
            </a:r>
            <a:endParaRPr lang="en-GD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AFC5B9-B47E-C9E2-2039-F036582CA7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Acknowledge personal motivations: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seek challenges in pedagogy and leadership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Expect varied rewards: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salary, conference, courses, coaching </a:t>
            </a:r>
          </a:p>
          <a:p>
            <a:endParaRPr lang="en-GD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969D6A-44EC-38C9-A170-5C33AD2350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 err="1">
                <a:effectLst/>
                <a:latin typeface="Aptos" panose="020B0004020202020204" pitchFamily="34" charset="0"/>
              </a:rPr>
              <a:t>Recognise</a:t>
            </a:r>
            <a:r>
              <a:rPr lang="en-US" sz="2400" b="1" i="0" dirty="0">
                <a:effectLst/>
                <a:latin typeface="Aptos" panose="020B0004020202020204" pitchFamily="34" charset="0"/>
              </a:rPr>
              <a:t> diverse motivations: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extrinsic (titles, money) and intrinsic (service, change, growth)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Reward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with fair pay, promotions, autonomy and development opportunities.  </a:t>
            </a:r>
          </a:p>
          <a:p>
            <a:endParaRPr lang="en-GD" sz="24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DFE98E4-541A-C9D1-1CD9-0A2B7FA50838}"/>
              </a:ext>
            </a:extLst>
          </p:cNvPr>
          <p:cNvSpPr txBox="1">
            <a:spLocks/>
          </p:cNvSpPr>
          <p:nvPr/>
        </p:nvSpPr>
        <p:spPr>
          <a:xfrm>
            <a:off x="6172200" y="365125"/>
            <a:ext cx="51029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Deans</a:t>
            </a:r>
            <a:endParaRPr lang="en-G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8F0C2C-F158-48C9-CACC-81B410C92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76C00912-3CB0-8831-72E7-B6C7143E49EB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1</a:t>
            </a:r>
            <a:endParaRPr lang="en-GD" dirty="0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40D61ADB-C409-3AA9-FD53-7C5A3E708DEE}"/>
              </a:ext>
            </a:extLst>
          </p:cNvPr>
          <p:cNvSpPr txBox="1">
            <a:spLocks/>
          </p:cNvSpPr>
          <p:nvPr/>
        </p:nvSpPr>
        <p:spPr>
          <a:xfrm>
            <a:off x="916896" y="346911"/>
            <a:ext cx="10436903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GD" sz="1600" dirty="0">
                <a:latin typeface="+mn-lt"/>
              </a:rPr>
              <a:t>Understand I</a:t>
            </a:r>
            <a:r>
              <a:rPr lang="en-GB" sz="1600" dirty="0">
                <a:latin typeface="+mn-lt"/>
              </a:rPr>
              <a:t>n</a:t>
            </a:r>
            <a:r>
              <a:rPr lang="en-GD" sz="1600" dirty="0">
                <a:latin typeface="+mn-lt"/>
              </a:rPr>
              <a:t>dividual Motivations for Curriculum Leadership </a:t>
            </a:r>
          </a:p>
        </p:txBody>
      </p:sp>
    </p:spTree>
    <p:extLst>
      <p:ext uri="{BB962C8B-B14F-4D97-AF65-F5344CB8AC3E}">
        <p14:creationId xmlns:p14="http://schemas.microsoft.com/office/powerpoint/2010/main" val="327935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lant with flowers and bees&#10;&#10;Description automatically generated">
            <a:extLst>
              <a:ext uri="{FF2B5EF4-FFF2-40B4-BE49-F238E27FC236}">
                <a16:creationId xmlns:a16="http://schemas.microsoft.com/office/drawing/2014/main" id="{0166CD6E-744F-FFFE-AD7F-96D5B3D43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1951"/>
            <a:ext cx="12185397" cy="43050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6D8A73-95FD-AA4F-E06B-93A41FAED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C991C9D5-7D49-E67A-86CA-2AAF6DF876DA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2</a:t>
            </a:r>
            <a:endParaRPr lang="en-GD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FFDE9E0-692D-B553-B7E5-6A2B32772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</a:t>
            </a:r>
            <a:r>
              <a:rPr lang="en-GD" dirty="0"/>
              <a:t>ocus on leadership training </a:t>
            </a:r>
            <a:br>
              <a:rPr lang="en-GD" dirty="0"/>
            </a:br>
            <a:r>
              <a:rPr lang="en-GD" dirty="0"/>
              <a:t>to navigate challenges</a:t>
            </a:r>
          </a:p>
        </p:txBody>
      </p:sp>
    </p:spTree>
    <p:extLst>
      <p:ext uri="{BB962C8B-B14F-4D97-AF65-F5344CB8AC3E}">
        <p14:creationId xmlns:p14="http://schemas.microsoft.com/office/powerpoint/2010/main" val="3786851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DE8E77-3711-EE71-AE29-7D39E9FC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7" y="365125"/>
            <a:ext cx="5102904" cy="1325563"/>
          </a:xfrm>
        </p:spPr>
        <p:txBody>
          <a:bodyPr/>
          <a:lstStyle/>
          <a:p>
            <a:r>
              <a:rPr lang="en-US" dirty="0"/>
              <a:t>Faculty</a:t>
            </a:r>
            <a:endParaRPr lang="en-GD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AFC5B9-B47E-C9E2-2039-F036582CA7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Prioritize leadership skill development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through training &amp; reflection.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Step into challenging roles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to grow &amp; learn.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Expect challenges;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develop skills &amp; support networks to navigate them. </a:t>
            </a:r>
          </a:p>
          <a:p>
            <a:endParaRPr lang="en-GD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969D6A-44EC-38C9-A170-5C33AD2350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Invest in team leadership &amp; change training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at all career levels.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Identify and nurture future leaders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with opportunities &amp; training.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Acknowledge challenges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of curriculum leadership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Provide time, resources, and support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for skill development. </a:t>
            </a:r>
          </a:p>
          <a:p>
            <a:endParaRPr lang="en-GD" sz="24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DFE98E4-541A-C9D1-1CD9-0A2B7FA50838}"/>
              </a:ext>
            </a:extLst>
          </p:cNvPr>
          <p:cNvSpPr txBox="1">
            <a:spLocks/>
          </p:cNvSpPr>
          <p:nvPr/>
        </p:nvSpPr>
        <p:spPr>
          <a:xfrm>
            <a:off x="6172200" y="365125"/>
            <a:ext cx="51029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Deans</a:t>
            </a:r>
            <a:endParaRPr lang="en-G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CCA8E-018A-A349-C743-FDCF77953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2401D579-71F4-3755-6466-B3734729E9B0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2</a:t>
            </a:r>
            <a:endParaRPr lang="en-GD"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13C3A815-7D53-61A0-4987-550ABB7C4837}"/>
              </a:ext>
            </a:extLst>
          </p:cNvPr>
          <p:cNvSpPr txBox="1">
            <a:spLocks/>
          </p:cNvSpPr>
          <p:nvPr/>
        </p:nvSpPr>
        <p:spPr>
          <a:xfrm>
            <a:off x="916896" y="346911"/>
            <a:ext cx="10436903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+mn-lt"/>
              </a:rPr>
              <a:t>Focus on Leadership Training to Navigate Challenges</a:t>
            </a:r>
            <a:endParaRPr lang="en-GD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522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clock and bees&#10;&#10;Description automatically generated">
            <a:extLst>
              <a:ext uri="{FF2B5EF4-FFF2-40B4-BE49-F238E27FC236}">
                <a16:creationId xmlns:a16="http://schemas.microsoft.com/office/drawing/2014/main" id="{4F6FA9B3-B75E-7006-0572-EAE12185A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9111"/>
            <a:ext cx="12193408" cy="46972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B73D68-0808-02AE-77A6-1BF10520E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05BA07B3-1A54-F9A1-645C-44674FD484B4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3</a:t>
            </a:r>
            <a:endParaRPr lang="en-GD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A6D8588-5AAE-1222-24BA-E7417977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D" dirty="0"/>
              <a:t>rovide opportunities </a:t>
            </a:r>
            <a:br>
              <a:rPr lang="en-GD" dirty="0"/>
            </a:br>
            <a:r>
              <a:rPr lang="en-GD" dirty="0"/>
              <a:t>for educational theory learning</a:t>
            </a:r>
          </a:p>
        </p:txBody>
      </p:sp>
    </p:spTree>
    <p:extLst>
      <p:ext uri="{BB962C8B-B14F-4D97-AF65-F5344CB8AC3E}">
        <p14:creationId xmlns:p14="http://schemas.microsoft.com/office/powerpoint/2010/main" val="2649261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DE8E77-3711-EE71-AE29-7D39E9FC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7" y="365125"/>
            <a:ext cx="5102904" cy="1325563"/>
          </a:xfrm>
        </p:spPr>
        <p:txBody>
          <a:bodyPr/>
          <a:lstStyle/>
          <a:p>
            <a:r>
              <a:rPr lang="en-US" dirty="0"/>
              <a:t>Faculty</a:t>
            </a:r>
            <a:endParaRPr lang="en-GD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AFC5B9-B47E-C9E2-2039-F036582CA7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Pursue formal &amp; informal training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in educational theory.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Learn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from experienced peers &amp; embrace educational literature.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Consider post-graduate &amp; professional qualifications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. </a:t>
            </a:r>
          </a:p>
          <a:p>
            <a:endParaRPr lang="en-GD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969D6A-44EC-38C9-A170-5C33AD2350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Allocate time &amp; funds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for faculty development &amp; post-graduate training.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Reward engagement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in pedagogical training, formal &amp; informal.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Recognize educational theory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as a specialized field. </a:t>
            </a:r>
          </a:p>
          <a:p>
            <a:endParaRPr lang="en-GD" sz="24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DFE98E4-541A-C9D1-1CD9-0A2B7FA50838}"/>
              </a:ext>
            </a:extLst>
          </p:cNvPr>
          <p:cNvSpPr txBox="1">
            <a:spLocks/>
          </p:cNvSpPr>
          <p:nvPr/>
        </p:nvSpPr>
        <p:spPr>
          <a:xfrm>
            <a:off x="6172200" y="365125"/>
            <a:ext cx="51029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Deans</a:t>
            </a:r>
            <a:endParaRPr lang="en-G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5B893-6039-488B-5371-99C097F60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419B0ABA-8418-1F47-8167-A4581CC47A58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3</a:t>
            </a:r>
            <a:endParaRPr lang="en-GD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123D2B28-703B-4320-44B4-A68D80DBABBD}"/>
              </a:ext>
            </a:extLst>
          </p:cNvPr>
          <p:cNvSpPr txBox="1">
            <a:spLocks/>
          </p:cNvSpPr>
          <p:nvPr/>
        </p:nvSpPr>
        <p:spPr>
          <a:xfrm>
            <a:off x="916896" y="346911"/>
            <a:ext cx="10436903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+mn-lt"/>
              </a:rPr>
              <a:t>Provide Opportunities for Educational Theory Learning</a:t>
            </a:r>
            <a:endParaRPr lang="en-GD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977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73D68-0808-02AE-77A6-1BF10520E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05BA07B3-1A54-F9A1-645C-44674FD484B4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4</a:t>
            </a:r>
            <a:endParaRPr lang="en-GD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A6D8588-5AAE-1222-24BA-E7417977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</a:t>
            </a:r>
            <a:r>
              <a:rPr lang="en-GD" dirty="0"/>
              <a:t>ighlight the importance </a:t>
            </a:r>
            <a:br>
              <a:rPr lang="en-GD" dirty="0"/>
            </a:br>
            <a:r>
              <a:rPr lang="en-GD" dirty="0"/>
              <a:t>of role models, mentoring, and networking</a:t>
            </a:r>
          </a:p>
        </p:txBody>
      </p:sp>
      <p:pic>
        <p:nvPicPr>
          <p:cNvPr id="7" name="Picture 6" descr="A blue flowers with yellow smiling faces&#10;&#10;Description automatically generated with medium confidence">
            <a:extLst>
              <a:ext uri="{FF2B5EF4-FFF2-40B4-BE49-F238E27FC236}">
                <a16:creationId xmlns:a16="http://schemas.microsoft.com/office/drawing/2014/main" id="{70BAF9FB-B9ED-6E15-1A36-4FE1005E9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6683"/>
            <a:ext cx="12192000" cy="477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96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DE8E77-3711-EE71-AE29-7D39E9FC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7" y="365125"/>
            <a:ext cx="5102904" cy="1325563"/>
          </a:xfrm>
        </p:spPr>
        <p:txBody>
          <a:bodyPr/>
          <a:lstStyle/>
          <a:p>
            <a:r>
              <a:rPr lang="en-US" dirty="0"/>
              <a:t>Faculty</a:t>
            </a:r>
            <a:endParaRPr lang="en-GD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AFC5B9-B47E-C9E2-2039-F036582CA7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Find role models &amp; mentors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both internally and externally.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Expect and navigate challenges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; seek trusted support.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Nurture professional networks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; connect with peers in similar roles. </a:t>
            </a:r>
          </a:p>
          <a:p>
            <a:endParaRPr lang="en-GD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969D6A-44EC-38C9-A170-5C33AD2350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Acknowledge curriculum leadership challenges &amp; tensions.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Build a supportive core team </a:t>
            </a:r>
            <a:r>
              <a:rPr lang="en-US" sz="2400" i="0" dirty="0">
                <a:effectLst/>
                <a:latin typeface="Aptos" panose="020B0004020202020204" pitchFamily="34" charset="0"/>
              </a:rPr>
              <a:t>with diverse veterinary and educational expertise. ​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Fund networking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across institutions.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  <a:latin typeface="Aptos" panose="020B0004020202020204" pitchFamily="34" charset="0"/>
              </a:rPr>
              <a:t>Encourage mentorship and coaching</a:t>
            </a:r>
            <a:r>
              <a:rPr lang="en-US" sz="2400" b="0" i="0" dirty="0">
                <a:effectLst/>
                <a:latin typeface="Aptos" panose="020B0004020202020204" pitchFamily="34" charset="0"/>
              </a:rPr>
              <a:t> opportunities.</a:t>
            </a:r>
          </a:p>
          <a:p>
            <a:endParaRPr lang="en-GD" sz="24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DFE98E4-541A-C9D1-1CD9-0A2B7FA50838}"/>
              </a:ext>
            </a:extLst>
          </p:cNvPr>
          <p:cNvSpPr txBox="1">
            <a:spLocks/>
          </p:cNvSpPr>
          <p:nvPr/>
        </p:nvSpPr>
        <p:spPr>
          <a:xfrm>
            <a:off x="6172200" y="365125"/>
            <a:ext cx="51029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Deans</a:t>
            </a:r>
            <a:endParaRPr lang="en-G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D02446-07D4-274C-F494-4D75E8B0C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814C4522-2C82-E2A9-54E4-1CAECBB3C8DC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4</a:t>
            </a:r>
            <a:endParaRPr lang="en-GD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5B713BBE-5B4C-1DC7-C480-B3EF7F91224E}"/>
              </a:ext>
            </a:extLst>
          </p:cNvPr>
          <p:cNvSpPr txBox="1">
            <a:spLocks/>
          </p:cNvSpPr>
          <p:nvPr/>
        </p:nvSpPr>
        <p:spPr>
          <a:xfrm>
            <a:off x="916896" y="346911"/>
            <a:ext cx="10436903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+mn-lt"/>
              </a:rPr>
              <a:t>Highlight the Importance of Role Models, Mentoring, and Networking</a:t>
            </a:r>
            <a:endParaRPr lang="en-GD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2674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E1F371-A0EC-461A-DDED-A75EA703F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B812F4FC-4A81-EF44-7B31-4C25D80055B6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5</a:t>
            </a:r>
            <a:endParaRPr lang="en-GD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16C041-2008-3873-9522-DE5394F58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</a:t>
            </a:r>
            <a:r>
              <a:rPr lang="en-GD" dirty="0"/>
              <a:t>alue and support educational development </a:t>
            </a:r>
            <a:br>
              <a:rPr lang="en-GD" dirty="0"/>
            </a:br>
            <a:r>
              <a:rPr lang="en-GD" dirty="0"/>
              <a:t>at an institutional level</a:t>
            </a:r>
          </a:p>
        </p:txBody>
      </p:sp>
      <p:pic>
        <p:nvPicPr>
          <p:cNvPr id="8" name="Picture 7" descr="A cartoon of a fence and a bee&#10;&#10;Description automatically generated with medium confidence">
            <a:extLst>
              <a:ext uri="{FF2B5EF4-FFF2-40B4-BE49-F238E27FC236}">
                <a16:creationId xmlns:a16="http://schemas.microsoft.com/office/drawing/2014/main" id="{FE6EDA48-922C-6BA2-AA2A-3E53241B4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1427"/>
            <a:ext cx="12192000" cy="532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DE8E77-3711-EE71-AE29-7D39E9FC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97" y="365125"/>
            <a:ext cx="5102904" cy="1325563"/>
          </a:xfrm>
        </p:spPr>
        <p:txBody>
          <a:bodyPr/>
          <a:lstStyle/>
          <a:p>
            <a:r>
              <a:rPr lang="en-US"/>
              <a:t>Faculty</a:t>
            </a:r>
            <a:endParaRPr lang="en-GD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AFC5B9-B47E-C9E2-2039-F036582CA7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</a:rPr>
              <a:t>Highlight resource needs</a:t>
            </a:r>
            <a:r>
              <a:rPr lang="en-GB" sz="2400" b="0" i="0" dirty="0">
                <a:effectLst/>
              </a:rPr>
              <a:t> for sustainable curriculum development.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</a:rPr>
              <a:t>Develop strategies</a:t>
            </a:r>
            <a:r>
              <a:rPr lang="en-GB" sz="2400" b="0" i="0" dirty="0">
                <a:effectLst/>
              </a:rPr>
              <a:t> for educational research.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</a:rPr>
              <a:t>Seek </a:t>
            </a:r>
            <a:r>
              <a:rPr lang="en-GB" sz="2400" b="0" i="0" dirty="0">
                <a:effectLst/>
              </a:rPr>
              <a:t>personal development, networking, &amp; leadership opportunities. </a:t>
            </a:r>
          </a:p>
          <a:p>
            <a:endParaRPr lang="en-GD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969D6A-44EC-38C9-A170-5C33AD2350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Aptos" panose="020B0004020202020204" pitchFamily="34" charset="0"/>
              </a:rPr>
              <a:t>Establish a promotions framework</a:t>
            </a:r>
            <a:r>
              <a:rPr lang="en-GB" sz="2400" b="0" i="0" dirty="0">
                <a:effectLst/>
                <a:latin typeface="Aptos" panose="020B0004020202020204" pitchFamily="34" charset="0"/>
              </a:rPr>
              <a:t> rewarding educational leadership.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Aptos" panose="020B0004020202020204" pitchFamily="34" charset="0"/>
              </a:rPr>
              <a:t>Provide time, resources, &amp; staff</a:t>
            </a:r>
            <a:r>
              <a:rPr lang="en-GB" sz="2400" b="0" i="0" dirty="0">
                <a:effectLst/>
                <a:latin typeface="Aptos" panose="020B0004020202020204" pitchFamily="34" charset="0"/>
              </a:rPr>
              <a:t> for curricular goals.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Aptos" panose="020B0004020202020204" pitchFamily="34" charset="0"/>
              </a:rPr>
              <a:t>Promote a culture valuing pedagogy</a:t>
            </a:r>
            <a:r>
              <a:rPr lang="en-GB" sz="2400" b="0" i="0" dirty="0">
                <a:effectLst/>
                <a:latin typeface="Aptos" panose="020B0004020202020204" pitchFamily="34" charset="0"/>
              </a:rPr>
              <a:t> alongside research &amp; clinical service.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Aptos" panose="020B0004020202020204" pitchFamily="34" charset="0"/>
              </a:rPr>
              <a:t>Prioritize networking &amp; sharing</a:t>
            </a:r>
            <a:r>
              <a:rPr lang="en-GB" sz="2400" b="0" i="0" dirty="0">
                <a:effectLst/>
                <a:latin typeface="Aptos" panose="020B0004020202020204" pitchFamily="34" charset="0"/>
              </a:rPr>
              <a:t> with other institutions.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Aptos" panose="020B0004020202020204" pitchFamily="34" charset="0"/>
              </a:rPr>
              <a:t>Value &amp; celebrate</a:t>
            </a:r>
            <a:r>
              <a:rPr lang="en-GB" sz="2400" b="0" i="0" dirty="0">
                <a:effectLst/>
                <a:latin typeface="Aptos" panose="020B0004020202020204" pitchFamily="34" charset="0"/>
              </a:rPr>
              <a:t> educational research and outputs. </a:t>
            </a:r>
          </a:p>
          <a:p>
            <a:endParaRPr lang="en-GD" sz="2400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DFE98E4-541A-C9D1-1CD9-0A2B7FA50838}"/>
              </a:ext>
            </a:extLst>
          </p:cNvPr>
          <p:cNvSpPr txBox="1">
            <a:spLocks/>
          </p:cNvSpPr>
          <p:nvPr/>
        </p:nvSpPr>
        <p:spPr>
          <a:xfrm>
            <a:off x="6172200" y="365125"/>
            <a:ext cx="51029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Deans</a:t>
            </a:r>
            <a:endParaRPr lang="en-G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D02446-07D4-274C-F494-4D75E8B0C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645" y="365125"/>
            <a:ext cx="1196542" cy="1196542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814C4522-2C82-E2A9-54E4-1CAECBB3C8DC}"/>
              </a:ext>
            </a:extLst>
          </p:cNvPr>
          <p:cNvSpPr txBox="1">
            <a:spLocks/>
          </p:cNvSpPr>
          <p:nvPr/>
        </p:nvSpPr>
        <p:spPr>
          <a:xfrm>
            <a:off x="208810" y="670141"/>
            <a:ext cx="534390" cy="715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5</a:t>
            </a:r>
            <a:endParaRPr lang="en-GD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20437C1-AC60-9206-5C70-28298CA05322}"/>
              </a:ext>
            </a:extLst>
          </p:cNvPr>
          <p:cNvSpPr txBox="1">
            <a:spLocks/>
          </p:cNvSpPr>
          <p:nvPr/>
        </p:nvSpPr>
        <p:spPr>
          <a:xfrm>
            <a:off x="916896" y="346911"/>
            <a:ext cx="10436903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>
                    <a:lumMod val="90000"/>
                    <a:lumOff val="10000"/>
                  </a:schemeClr>
                </a:solidFill>
                <a:latin typeface="Bello Caps Pro" panose="02000505040000020003" pitchFamily="2" charset="0"/>
                <a:ea typeface="+mj-ea"/>
                <a:cs typeface="+mj-cs"/>
              </a:defRPr>
            </a:lvl1pPr>
          </a:lstStyle>
          <a:p>
            <a:r>
              <a:rPr lang="en-US" sz="1600" dirty="0">
                <a:latin typeface="+mn-lt"/>
              </a:rPr>
              <a:t>Value and Support Educational Development at an Institutional Level</a:t>
            </a:r>
            <a:endParaRPr lang="en-GD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431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ED96A1-AFC4-AB74-99FD-8F3839E17DDC}"/>
              </a:ext>
            </a:extLst>
          </p:cNvPr>
          <p:cNvSpPr txBox="1"/>
          <p:nvPr/>
        </p:nvSpPr>
        <p:spPr>
          <a:xfrm>
            <a:off x="1677051" y="1162441"/>
            <a:ext cx="8646583" cy="32008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/>
              <a:t>© 2026. Produced through a collaborative project involving colleagues at the University of Bristol, St George's University, Royal Veterinary College, Murdoch University, University of Nottingham, and The Ohio State University. Licensed under Creative Commons Attribution-NonCommercial 4.0 International (CC BY-NC 4.0). Artwork developed by colleagues at St George's University.</a:t>
            </a:r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b="1" dirty="0"/>
              <a:t>Based on the following publications:</a:t>
            </a:r>
          </a:p>
          <a:p>
            <a:pPr algn="ctr"/>
            <a:endParaRPr lang="en-US" sz="1200" dirty="0">
              <a:latin typeface="Aptos" panose="02110004020202020204"/>
              <a:ea typeface="Calibri"/>
              <a:cs typeface="Calibri"/>
            </a:endParaRPr>
          </a:p>
          <a:p>
            <a:pPr algn="ctr"/>
            <a:r>
              <a:rPr lang="en-US" sz="1200" dirty="0">
                <a:latin typeface="Aptos" panose="02110004020202020204"/>
                <a:ea typeface="Calibri"/>
                <a:cs typeface="Calibri"/>
              </a:rPr>
              <a:t>Armitage-Chan E, Bell M, Cake M, Cobb KA, Janicke HJ, Kelly S, Read E, Warman S (2023) “Going from strength to strength”. Delving into professional identity formation of veterinary curriculum leaders: a narrative study. Journal of Veterinary Medical Education, e20230152 </a:t>
            </a:r>
            <a:r>
              <a:rPr lang="en-US" sz="1200" dirty="0">
                <a:ea typeface="+mn-lt"/>
                <a:cs typeface="+mn-lt"/>
                <a:hlinkClick r:id="rId2"/>
              </a:rPr>
              <a:t>https://doi.org/10.3138/jvme-2023-0152</a:t>
            </a:r>
          </a:p>
          <a:p>
            <a:pPr algn="ctr"/>
            <a:endParaRPr lang="en-US" sz="1200" dirty="0">
              <a:latin typeface="Aptos" panose="02110004020202020204"/>
              <a:ea typeface="Calibri"/>
              <a:cs typeface="Calibri"/>
            </a:endParaRPr>
          </a:p>
          <a:p>
            <a:pPr algn="ctr"/>
            <a:r>
              <a:rPr lang="en-US" sz="1200" dirty="0">
                <a:latin typeface="Aptos" panose="02110004020202020204"/>
                <a:ea typeface="Calibri"/>
                <a:cs typeface="Calibri"/>
              </a:rPr>
              <a:t>Warman SM, Armitage-Chan E, Banse H, Khosa D, Noyes JA, Read EK (2023)  Preparing veterinarians to practice across the spectrum of care: an integrated educational approach. Advances in Small Animal Care 4 171-183 </a:t>
            </a:r>
            <a:r>
              <a:rPr lang="en-US" sz="1200" dirty="0">
                <a:ea typeface="+mn-lt"/>
                <a:cs typeface="+mn-lt"/>
                <a:hlinkClick r:id="rId3"/>
              </a:rPr>
              <a:t>https://utppublishing.com/doi/epub/10.3138/jvme-2022-0098</a:t>
            </a:r>
            <a:endParaRPr lang="en-US" sz="1200">
              <a:ea typeface="+mn-lt"/>
              <a:cs typeface="+mn-lt"/>
            </a:endParaRPr>
          </a:p>
          <a:p>
            <a:pPr algn="ctr"/>
            <a:endParaRPr lang="en-US" sz="10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17559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63975daa-e4a7-4c61-8da8-388acdaa2af7"/>
  <p:tag name="TPVERSION" val="8"/>
  <p:tag name="TPFULLVERSION" val="9.0.11.13"/>
  <p:tag name="PPTVERSION" val="16"/>
  <p:tag name="TPOS" val="2"/>
  <p:tag name="TPLASTSAVEVERSION" val="6.4 P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F91BCF42DB864EBD4AC51B5294C764" ma:contentTypeVersion="8" ma:contentTypeDescription="Create a new document." ma:contentTypeScope="" ma:versionID="846f2170852514ef4ca0a09e1c4553a6">
  <xsd:schema xmlns:xsd="http://www.w3.org/2001/XMLSchema" xmlns:xs="http://www.w3.org/2001/XMLSchema" xmlns:p="http://schemas.microsoft.com/office/2006/metadata/properties" xmlns:ns2="6486dff0-18f3-401d-80fb-a8faf45f8e36" targetNamespace="http://schemas.microsoft.com/office/2006/metadata/properties" ma:root="true" ma:fieldsID="0a3346111e70d84960a434d8194c2220" ns2:_="">
    <xsd:import namespace="6486dff0-18f3-401d-80fb-a8faf45f8e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86dff0-18f3-401d-80fb-a8faf45f8e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388172-4C82-457C-8BF8-E13DC133EEF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231ABF1-FA49-4209-83AC-CCADD4555D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BAA9F8-40FF-4A63-AD2A-2E7804BE41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86dff0-18f3-401d-80fb-a8faf45f8e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553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Development of curriculum leaders  Possible approaches to support  current and aspiring curriculum leaders </vt:lpstr>
      <vt:lpstr>Acknowledgements</vt:lpstr>
      <vt:lpstr>Understand Individual motivations  for curriculum leadership </vt:lpstr>
      <vt:lpstr>Faculty</vt:lpstr>
      <vt:lpstr>Focus on leadership training  to navigate challenges</vt:lpstr>
      <vt:lpstr>Faculty</vt:lpstr>
      <vt:lpstr>Provide opportunities  for educational theory learning</vt:lpstr>
      <vt:lpstr>Faculty</vt:lpstr>
      <vt:lpstr>Highlight the importance  of role models, mentoring, and networking</vt:lpstr>
      <vt:lpstr>Faculty</vt:lpstr>
      <vt:lpstr>Value and support educational development  at an institutional level</vt:lpstr>
      <vt:lpstr>Faculty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curriculum leaders  Possible approaches to support  current and aspiring curriculum leaders</dc:title>
  <dc:creator>Sarah Gluschitz</dc:creator>
  <cp:lastModifiedBy>Heidi Janicke</cp:lastModifiedBy>
  <cp:revision>44</cp:revision>
  <dcterms:created xsi:type="dcterms:W3CDTF">2024-06-07T15:50:11Z</dcterms:created>
  <dcterms:modified xsi:type="dcterms:W3CDTF">2026-09-10T08:32:21Z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0x010100FBF91BCF42DB864EBD4AC51B5294C764</vt:lpwstr>
  </property>
</Properties>
</file>